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46AF-895D-47A4-9BC7-7602BEAB7CCD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716A-CBC1-4469-8046-127B6AD0E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46AF-895D-47A4-9BC7-7602BEAB7CCD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716A-CBC1-4469-8046-127B6AD0E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46AF-895D-47A4-9BC7-7602BEAB7CCD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716A-CBC1-4469-8046-127B6AD0E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46AF-895D-47A4-9BC7-7602BEAB7CCD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716A-CBC1-4469-8046-127B6AD0E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46AF-895D-47A4-9BC7-7602BEAB7CCD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716A-CBC1-4469-8046-127B6AD0E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46AF-895D-47A4-9BC7-7602BEAB7CCD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716A-CBC1-4469-8046-127B6AD0E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46AF-895D-47A4-9BC7-7602BEAB7CCD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716A-CBC1-4469-8046-127B6AD0E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46AF-895D-47A4-9BC7-7602BEAB7CCD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716A-CBC1-4469-8046-127B6AD0E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46AF-895D-47A4-9BC7-7602BEAB7CCD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716A-CBC1-4469-8046-127B6AD0E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46AF-895D-47A4-9BC7-7602BEAB7CCD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716A-CBC1-4469-8046-127B6AD0E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46AF-895D-47A4-9BC7-7602BEAB7CCD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716A-CBC1-4469-8046-127B6AD0E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446AF-895D-47A4-9BC7-7602BEAB7CCD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C716A-CBC1-4469-8046-127B6AD0E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rtl="1"/>
            <a:r>
              <a:rPr lang="fa-IR" b="1" dirty="0" smtClean="0">
                <a:solidFill>
                  <a:srgbClr val="00B050"/>
                </a:solidFill>
                <a:cs typeface="B Jadid" pitchFamily="2" charset="-78"/>
              </a:rPr>
              <a:t>تشویق</a:t>
            </a:r>
            <a:r>
              <a:rPr lang="en-US" b="1" dirty="0" smtClean="0">
                <a:solidFill>
                  <a:srgbClr val="00B050"/>
                </a:solidFill>
                <a:cs typeface="B Jadid" pitchFamily="2" charset="-78"/>
              </a:rPr>
              <a:t> </a:t>
            </a:r>
            <a:r>
              <a:rPr lang="fa-IR" b="1" dirty="0" smtClean="0">
                <a:solidFill>
                  <a:srgbClr val="00B050"/>
                </a:solidFill>
                <a:cs typeface="B Jadid" pitchFamily="2" charset="-78"/>
              </a:rPr>
              <a:t>ها </a:t>
            </a:r>
            <a:r>
              <a:rPr lang="fa-IR" b="1" dirty="0" smtClean="0">
                <a:solidFill>
                  <a:srgbClr val="FF0000"/>
                </a:solidFill>
                <a:cs typeface="B Jadid" pitchFamily="2" charset="-78"/>
              </a:rPr>
              <a:t>وتنبیه</a:t>
            </a:r>
            <a:r>
              <a:rPr lang="en-US" b="1" dirty="0" smtClean="0">
                <a:solidFill>
                  <a:srgbClr val="FF0000"/>
                </a:solidFill>
                <a:cs typeface="B Jadid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cs typeface="B Jadid" pitchFamily="2" charset="-78"/>
              </a:rPr>
              <a:t>ها</a:t>
            </a:r>
            <a:endParaRPr lang="en-US" b="1" dirty="0">
              <a:solidFill>
                <a:srgbClr val="FF0000"/>
              </a:solidFill>
              <a:cs typeface="B Jadi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886200"/>
            <a:ext cx="4267200" cy="1143000"/>
          </a:xfrm>
        </p:spPr>
        <p:txBody>
          <a:bodyPr anchor="ctr"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دکتر مجتبی شجاعی</a:t>
            </a:r>
          </a:p>
          <a:p>
            <a:r>
              <a:rPr lang="fa-IR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درمانگر اعتیاد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  <a:t>پول به عنوان پاداش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Font typeface="Wingdings" pitchFamily="2" charset="2"/>
              <a:buChar char="§"/>
            </a:pPr>
            <a:r>
              <a:rPr lang="fa-IR" dirty="0" smtClean="0"/>
              <a:t>پول مشکل عمده ای در زندگی مصرف کنندگان مواد است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dirty="0" smtClean="0"/>
              <a:t>مصرف مواد و تلف کردن پول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dirty="0" smtClean="0"/>
              <a:t>نیاز به پول منجر به بهره کشی از خانواده و دوستان میشود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dirty="0" smtClean="0"/>
              <a:t>در فهم ارزش پول ناتوانند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dirty="0" smtClean="0"/>
              <a:t>در بدست اوردن پول از طریق قانونی مشکل دارد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dirty="0" smtClean="0"/>
              <a:t>برنامه پول همه را در تی سی کنترل میکند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dirty="0" smtClean="0"/>
              <a:t>زمان ،مقدار،و دلیل دادن پول به مقیم بطور مستقیم با میزان رشد روانشناختی و اجتماعی بیمار ارتباط دارد</a:t>
            </a:r>
          </a:p>
          <a:p>
            <a:pPr algn="r" rtl="1"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  <a:t>ادامه 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fa-IR" dirty="0" smtClean="0"/>
              <a:t>اولین تشویق مالی قدم زدن با پول در اطراف مرکز برای خریده ای جزئی است </a:t>
            </a:r>
          </a:p>
          <a:p>
            <a:pPr algn="r" rtl="1"/>
            <a:r>
              <a:rPr lang="fa-IR" dirty="0" smtClean="0"/>
              <a:t>دستمزدهای پرداخت شده تشویق است نه حقوق </a:t>
            </a:r>
          </a:p>
          <a:p>
            <a:pPr algn="r" rtl="1"/>
            <a:r>
              <a:rPr lang="fa-IR" dirty="0" smtClean="0"/>
              <a:t>دستمزد با حداکثر شروع و در صورت عدم توانای فرد برای کنترل ان به حداقل کاهش میابد یعنی فرد هم پولی را که گرفته میتواند از دست بدهد هم دستمزد اینده را</a:t>
            </a:r>
          </a:p>
          <a:p>
            <a:pPr algn="r" rtl="1"/>
            <a:r>
              <a:rPr lang="fa-IR" dirty="0" smtClean="0"/>
              <a:t>از مقیمان در مرحله ترخیص تریجی میتوان خواست بخشی از نیازهای خود را در مرکز پرداخت کنند(ملحفه بخرند یا برای شستن لباسهایشان پول پرداخت کنند)</a:t>
            </a:r>
          </a:p>
          <a:p>
            <a:pPr algn="r" rtl="1"/>
            <a:r>
              <a:rPr lang="fa-IR" dirty="0" smtClean="0">
                <a:solidFill>
                  <a:srgbClr val="C00000"/>
                </a:solidFill>
              </a:rPr>
              <a:t>یکی ازاصول اساسی در این شیوه آموزش اقتصاد است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  <a:t>تشویقها و تائید های غیر رسمی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هر </a:t>
            </a:r>
            <a:r>
              <a:rPr lang="fa-IR" dirty="0" smtClean="0">
                <a:solidFill>
                  <a:srgbClr val="C00000"/>
                </a:solidFill>
              </a:rPr>
              <a:t>عملی</a:t>
            </a:r>
            <a:r>
              <a:rPr lang="fa-IR" dirty="0" smtClean="0"/>
              <a:t> که تائید کننده کسب </a:t>
            </a:r>
            <a:r>
              <a:rPr lang="fa-IR" dirty="0" smtClean="0">
                <a:solidFill>
                  <a:srgbClr val="C00000"/>
                </a:solidFill>
              </a:rPr>
              <a:t>موقعیت اجتماعی </a:t>
            </a:r>
            <a:r>
              <a:rPr lang="fa-IR" dirty="0" smtClean="0"/>
              <a:t>و </a:t>
            </a:r>
            <a:r>
              <a:rPr lang="fa-IR" dirty="0" smtClean="0">
                <a:solidFill>
                  <a:srgbClr val="C00000"/>
                </a:solidFill>
              </a:rPr>
              <a:t>خود مختاری</a:t>
            </a:r>
            <a:r>
              <a:rPr lang="fa-IR" dirty="0" smtClean="0"/>
              <a:t> فردی است یک تشویق محسوب می شود</a:t>
            </a:r>
          </a:p>
          <a:p>
            <a:pPr algn="r" rtl="1"/>
            <a:r>
              <a:rPr lang="fa-IR" dirty="0" smtClean="0"/>
              <a:t>انتخاب مقیم خاص برای سمینار / هدایت یک کارگاه/ عمل کردن به صورت رهبر / راهنما برای بازدید کنندگان </a:t>
            </a:r>
          </a:p>
          <a:p>
            <a:pPr algn="r" rtl="1"/>
            <a:r>
              <a:rPr lang="fa-IR" dirty="0" smtClean="0"/>
              <a:t>عمل تائید وحمایت لزوما تشویق نیست اما ضربه مثبت محسوب میشود ( بله شما میتوانید/ شما کار بزرگی انجام دادید /شما الگوی من هستید .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  <a:t>دو نکته مهم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arenR"/>
            </a:pPr>
            <a:r>
              <a:rPr lang="fa-IR" sz="3600" b="1" dirty="0" smtClean="0">
                <a:solidFill>
                  <a:srgbClr val="C00000"/>
                </a:solidFill>
              </a:rPr>
              <a:t>موقعیت اعطا شده وموقعیت فردی</a:t>
            </a:r>
          </a:p>
          <a:p>
            <a:pPr marL="514350" indent="-514350" algn="r" rtl="1">
              <a:buFont typeface="+mj-lt"/>
              <a:buAutoNum type="arabicParenR"/>
            </a:pPr>
            <a:endParaRPr lang="fa-IR" sz="3600" b="1" dirty="0">
              <a:solidFill>
                <a:srgbClr val="C00000"/>
              </a:solidFill>
            </a:endParaRPr>
          </a:p>
          <a:p>
            <a:pPr marL="514350" indent="-514350" algn="r" rtl="1">
              <a:buFont typeface="+mj-lt"/>
              <a:buAutoNum type="arabicParenR"/>
            </a:pPr>
            <a:endParaRPr lang="fa-IR" sz="3600" b="1" dirty="0" smtClean="0">
              <a:solidFill>
                <a:srgbClr val="C00000"/>
              </a:solidFill>
            </a:endParaRPr>
          </a:p>
          <a:p>
            <a:pPr marL="514350" indent="-514350" algn="r" rtl="1">
              <a:buFont typeface="+mj-lt"/>
              <a:buAutoNum type="arabicParenR"/>
            </a:pPr>
            <a:r>
              <a:rPr lang="fa-IR" sz="3600" b="1" dirty="0" smtClean="0">
                <a:solidFill>
                  <a:srgbClr val="C00000"/>
                </a:solidFill>
              </a:rPr>
              <a:t>خود مختاری و وابستگی </a:t>
            </a:r>
            <a:r>
              <a:rPr lang="fa-IR" sz="2800" b="1" dirty="0" smtClean="0">
                <a:solidFill>
                  <a:schemeClr val="tx2">
                    <a:lumMod val="75000"/>
                  </a:schemeClr>
                </a:solidFill>
              </a:rPr>
              <a:t>(تشویق های فزاینده میتواند وابستگی را تقویت کند نه خود مختاری)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295400"/>
            <a:ext cx="4724400" cy="1600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Jadid" pitchFamily="2" charset="-78"/>
              </a:rPr>
              <a:t>تنبیه ها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Jadid" pitchFamily="2" charset="-7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  <a:t>تعریف /انواع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/>
              <a:t>واژه تنبیه در بر گیرنده </a:t>
            </a:r>
            <a:r>
              <a:rPr lang="fa-IR" dirty="0" smtClean="0">
                <a:solidFill>
                  <a:srgbClr val="C00000"/>
                </a:solidFill>
              </a:rPr>
              <a:t>انواع عدم تائید </a:t>
            </a:r>
            <a:r>
              <a:rPr lang="fa-IR" dirty="0" smtClean="0"/>
              <a:t>و </a:t>
            </a:r>
            <a:r>
              <a:rPr lang="fa-IR" dirty="0" smtClean="0">
                <a:solidFill>
                  <a:srgbClr val="C00000"/>
                </a:solidFill>
              </a:rPr>
              <a:t>پذیرش </a:t>
            </a:r>
            <a:r>
              <a:rPr lang="fa-IR" dirty="0" smtClean="0"/>
              <a:t>،</a:t>
            </a:r>
            <a:r>
              <a:rPr lang="fa-IR" dirty="0" smtClean="0">
                <a:solidFill>
                  <a:srgbClr val="C00000"/>
                </a:solidFill>
              </a:rPr>
              <a:t>رفتارها</a:t>
            </a:r>
            <a:r>
              <a:rPr lang="fa-IR" dirty="0" smtClean="0"/>
              <a:t> و </a:t>
            </a:r>
            <a:r>
              <a:rPr lang="fa-IR" dirty="0" smtClean="0">
                <a:solidFill>
                  <a:srgbClr val="C00000"/>
                </a:solidFill>
              </a:rPr>
              <a:t>نگرشهای</a:t>
            </a:r>
            <a:r>
              <a:rPr lang="fa-IR" dirty="0" smtClean="0"/>
              <a:t> است که </a:t>
            </a:r>
            <a:r>
              <a:rPr lang="fa-IR" dirty="0" smtClean="0">
                <a:solidFill>
                  <a:srgbClr val="C00000"/>
                </a:solidFill>
              </a:rPr>
              <a:t>انتظارات اجتماعی </a:t>
            </a:r>
            <a:r>
              <a:rPr lang="fa-IR" dirty="0" smtClean="0"/>
              <a:t>را براورده نمیکند</a:t>
            </a:r>
          </a:p>
          <a:p>
            <a:pPr marL="514350" indent="-514350" algn="r" rtl="1">
              <a:buFont typeface="+mj-lt"/>
              <a:buAutoNum type="alphaUcPeriod"/>
            </a:pPr>
            <a:r>
              <a:rPr lang="fa-IR" dirty="0" smtClean="0"/>
              <a:t>تنبیهات کلامی : </a:t>
            </a:r>
            <a:r>
              <a:rPr lang="fa-IR" dirty="0" smtClean="0">
                <a:solidFill>
                  <a:srgbClr val="C00000"/>
                </a:solidFill>
              </a:rPr>
              <a:t>واکنشهای استف و مقیمان </a:t>
            </a:r>
            <a:r>
              <a:rPr lang="fa-IR" dirty="0" smtClean="0"/>
              <a:t>به صورت پیامد رفتارونگرش منفی است که </a:t>
            </a:r>
            <a:r>
              <a:rPr lang="fa-IR" dirty="0" smtClean="0">
                <a:solidFill>
                  <a:srgbClr val="C00000"/>
                </a:solidFill>
              </a:rPr>
              <a:t>باعث نقض قوانین نشده </a:t>
            </a:r>
            <a:r>
              <a:rPr lang="fa-IR" dirty="0" smtClean="0"/>
              <a:t>است اما در براوردن انتظارات اجتماع موفق نبوده است </a:t>
            </a:r>
          </a:p>
          <a:p>
            <a:pPr marL="514350" indent="-514350" algn="r" rtl="1">
              <a:buFont typeface="+mj-lt"/>
              <a:buAutoNum type="alphaUcPeriod"/>
            </a:pPr>
            <a:r>
              <a:rPr lang="fa-IR" dirty="0" smtClean="0"/>
              <a:t>اعمال انضباطی : پیامدهای منفی </a:t>
            </a:r>
            <a:r>
              <a:rPr lang="fa-IR" dirty="0" smtClean="0">
                <a:solidFill>
                  <a:srgbClr val="C00000"/>
                </a:solidFill>
              </a:rPr>
              <a:t>تجویز</a:t>
            </a:r>
            <a:r>
              <a:rPr lang="fa-IR" dirty="0" smtClean="0"/>
              <a:t> شده </a:t>
            </a:r>
            <a:r>
              <a:rPr lang="fa-IR" dirty="0" smtClean="0">
                <a:solidFill>
                  <a:srgbClr val="C00000"/>
                </a:solidFill>
              </a:rPr>
              <a:t>خاص </a:t>
            </a:r>
            <a:r>
              <a:rPr lang="fa-IR" dirty="0" smtClean="0"/>
              <a:t>است که </a:t>
            </a:r>
            <a:r>
              <a:rPr lang="fa-IR" dirty="0" smtClean="0">
                <a:solidFill>
                  <a:srgbClr val="C00000"/>
                </a:solidFill>
              </a:rPr>
              <a:t>توسط استف </a:t>
            </a:r>
            <a:r>
              <a:rPr lang="fa-IR" dirty="0" smtClean="0"/>
              <a:t>برای رفتارها و نگرشهای که قوانین را اشکارا نقض کرده است یا تخلف محسوب میگردد. 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  <a:t>تنبیهات کلامی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روش عمده درگیر شدن مقیمان در راهبری اجتماعی </a:t>
            </a:r>
          </a:p>
          <a:p>
            <a:pPr algn="r" rtl="1"/>
            <a:r>
              <a:rPr lang="fa-IR" dirty="0" smtClean="0"/>
              <a:t>هدف تسهیل یادگیری است</a:t>
            </a:r>
          </a:p>
          <a:p>
            <a:pPr algn="r" rtl="1"/>
            <a:r>
              <a:rPr lang="fa-IR" dirty="0" smtClean="0"/>
              <a:t>تقویت کننده های بالقوه برای خود یادگیری (ما در اینجا هستیم تا در چشمها و قلبهای دیگران با خود رویاروشویم ..</a:t>
            </a:r>
          </a:p>
          <a:p>
            <a:pPr algn="r" rtl="1"/>
            <a:r>
              <a:rPr lang="fa-IR" dirty="0" smtClean="0"/>
              <a:t>اصل اول خود یاری متقابل (هیچ چیز ارزش کمک درمانی یک بیمار به بیمار دیگر را ندارد </a:t>
            </a:r>
            <a:r>
              <a:rPr lang="en-US" dirty="0" smtClean="0"/>
              <a:t>N.A</a:t>
            </a:r>
            <a:r>
              <a:rPr lang="fa-IR" dirty="0" smtClean="0"/>
              <a:t> )</a:t>
            </a:r>
          </a:p>
          <a:p>
            <a:pPr algn="r" rtl="1"/>
            <a:r>
              <a:rPr lang="fa-IR" dirty="0" smtClean="0"/>
              <a:t>این تنبیهات عمدتا از نوع غیر رسمی است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  <a:t>تنبیهات کلامی رسمی یا طرح دار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آموزش : </a:t>
            </a:r>
            <a:r>
              <a:rPr lang="fa-IR" sz="1800" b="1" dirty="0" smtClean="0">
                <a:solidFill>
                  <a:srgbClr val="C00000"/>
                </a:solidFill>
              </a:rPr>
              <a:t>چهره به چهره / گفتگوی حمایتی و غیر عاطفی</a:t>
            </a:r>
          </a:p>
          <a:p>
            <a:pPr algn="r" rtl="1"/>
            <a:r>
              <a:rPr lang="fa-IR" dirty="0" smtClean="0"/>
              <a:t>تذکر کلامی :</a:t>
            </a:r>
            <a:r>
              <a:rPr lang="fa-IR" sz="1800" b="1" dirty="0" smtClean="0">
                <a:solidFill>
                  <a:srgbClr val="C00000"/>
                </a:solidFill>
              </a:rPr>
              <a:t>یک یا چند مقیم به یک مقیم / برای لغزش اگاهانه/ بدون تفسیر وفرض بر درست بودن است/ تشکر</a:t>
            </a:r>
          </a:p>
          <a:p>
            <a:pPr algn="r" rtl="1"/>
            <a:r>
              <a:rPr lang="fa-IR" dirty="0" smtClean="0"/>
              <a:t>تذکر کتبی:</a:t>
            </a:r>
            <a:r>
              <a:rPr lang="fa-IR" sz="1800" b="1" dirty="0" smtClean="0">
                <a:solidFill>
                  <a:srgbClr val="C00000"/>
                </a:solidFill>
              </a:rPr>
              <a:t>توسط استف/ به پیشنهاد مقیم / وفتی تذکرکلامی نتیجه نمیدهد/ وقتی قوانین به صورت جزئی نقض شود</a:t>
            </a:r>
          </a:p>
          <a:p>
            <a:pPr algn="r" rtl="1"/>
            <a:r>
              <a:rPr lang="fa-IR" dirty="0" smtClean="0"/>
              <a:t>صحبت کردن:</a:t>
            </a:r>
            <a:r>
              <a:rPr lang="fa-IR" sz="1800" b="1" dirty="0" smtClean="0">
                <a:solidFill>
                  <a:srgbClr val="C00000"/>
                </a:solidFill>
              </a:rPr>
              <a:t>به پیشنهاد مقیم ودر دفتر استف/لحن قوی اما حمایتی توسط مقیمان /تهدید خفیف/گوشزد کردن خطرات رفتار و شیوه تغییر ان</a:t>
            </a:r>
          </a:p>
          <a:p>
            <a:pPr algn="r" rtl="1"/>
            <a:r>
              <a:rPr lang="fa-IR" dirty="0" smtClean="0"/>
              <a:t>توبیخ:</a:t>
            </a:r>
            <a:r>
              <a:rPr lang="fa-IR" sz="1800" b="1" dirty="0" smtClean="0">
                <a:solidFill>
                  <a:srgbClr val="C00000"/>
                </a:solidFill>
              </a:rPr>
              <a:t>توسط استف و در دفتر استف/در حضور چند مقیم دیگر/ مقیم خاطی باید بایستد سکوت کند وبعد از شنیدن دفتر را ترک کند/استف گاهی داد میزند/شامل توصیف رفتار ،اثر ان بر اجتماع ،نتایج ادامه رفتار،ارائه راهکار جایگزین</a:t>
            </a:r>
            <a:endParaRPr lang="fa-IR" dirty="0" smtClean="0"/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  <a:t>کارگروهی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r>
              <a:rPr lang="fa-IR" dirty="0" smtClean="0"/>
              <a:t>به گروه خود بروید </a:t>
            </a:r>
          </a:p>
          <a:p>
            <a:pPr algn="ctr" rtl="1">
              <a:buNone/>
            </a:pPr>
            <a:r>
              <a:rPr lang="fa-IR" dirty="0" smtClean="0"/>
              <a:t>کارتهای بریدنی  از برگه 5 – ش -را ببرید</a:t>
            </a:r>
          </a:p>
          <a:p>
            <a:pPr algn="ctr" rtl="1">
              <a:buNone/>
            </a:pPr>
            <a:r>
              <a:rPr lang="fa-IR" dirty="0" smtClean="0"/>
              <a:t>و</a:t>
            </a:r>
          </a:p>
          <a:p>
            <a:pPr algn="ctr" rtl="1">
              <a:buNone/>
            </a:pPr>
            <a:r>
              <a:rPr lang="fa-IR" dirty="0" smtClean="0"/>
              <a:t>در سه گروه</a:t>
            </a:r>
          </a:p>
          <a:p>
            <a:pPr algn="ctr" rtl="1">
              <a:buNone/>
            </a:pPr>
            <a:r>
              <a:rPr lang="fa-IR" dirty="0" smtClean="0"/>
              <a:t>قوانین اساسی،قوانین اصلی،قوانین خانگی </a:t>
            </a:r>
          </a:p>
          <a:p>
            <a:pPr algn="ctr" rtl="1">
              <a:buNone/>
            </a:pPr>
            <a:r>
              <a:rPr lang="fa-IR" dirty="0" smtClean="0"/>
              <a:t>تقسیم کنید</a:t>
            </a:r>
          </a:p>
          <a:p>
            <a:pPr algn="ctr" rtl="1">
              <a:buNone/>
            </a:pPr>
            <a:r>
              <a:rPr lang="fa-IR" dirty="0" smtClean="0"/>
              <a:t>وقت 20 دقیقه</a:t>
            </a:r>
          </a:p>
          <a:p>
            <a:pPr algn="ctr" rtl="1">
              <a:buNone/>
            </a:pP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  <a:t>قوانین اساسی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b="1" dirty="0" smtClean="0"/>
              <a:t>پرهیز از خشونت</a:t>
            </a:r>
          </a:p>
          <a:p>
            <a:pPr algn="just" rtl="1">
              <a:lnSpc>
                <a:spcPct val="150000"/>
              </a:lnSpc>
            </a:pPr>
            <a:r>
              <a:rPr lang="fa-IR" sz="2400" b="1" dirty="0" smtClean="0"/>
              <a:t>پرهیز از مصرف مواد</a:t>
            </a:r>
          </a:p>
          <a:p>
            <a:pPr algn="just" rtl="1">
              <a:lnSpc>
                <a:spcPct val="150000"/>
              </a:lnSpc>
            </a:pPr>
            <a:r>
              <a:rPr lang="fa-IR" sz="2400" b="1" dirty="0" smtClean="0"/>
              <a:t>پرهیز از رفتار جنسی </a:t>
            </a:r>
          </a:p>
          <a:p>
            <a:pPr algn="just" rtl="1">
              <a:lnSpc>
                <a:spcPct val="150000"/>
              </a:lnSpc>
            </a:pPr>
            <a:endParaRPr lang="fa-IR" sz="2400" b="1" dirty="0"/>
          </a:p>
          <a:p>
            <a:pPr algn="just" rtl="1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C00000"/>
                </a:solidFill>
              </a:rPr>
              <a:t>اخراج از برنامه در صورت انجام</a:t>
            </a:r>
          </a:p>
          <a:p>
            <a:pPr algn="just" rtl="1">
              <a:lnSpc>
                <a:spcPct val="150000"/>
              </a:lnSpc>
              <a:buNone/>
            </a:pPr>
            <a:endParaRPr lang="fa-IR" sz="2400" b="1" dirty="0">
              <a:solidFill>
                <a:srgbClr val="C00000"/>
              </a:solidFill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C00000"/>
                </a:solidFill>
              </a:rPr>
              <a:t>اگر چه میتوان بر حسب مورد انعطاف پذیری نیز نشان داد ؟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Jadid" pitchFamily="2" charset="-78"/>
              </a:rPr>
              <a:t>تشویق وتنبیه در تی سی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None/>
            </a:pPr>
            <a:r>
              <a:rPr lang="fa-IR" sz="4800" b="1" dirty="0" smtClean="0"/>
              <a:t>یک </a:t>
            </a:r>
            <a:r>
              <a:rPr lang="fa-IR" sz="4800" b="1" dirty="0" smtClean="0">
                <a:solidFill>
                  <a:srgbClr val="FF0000"/>
                </a:solidFill>
              </a:rPr>
              <a:t>نظام به هم پیوسته </a:t>
            </a:r>
          </a:p>
          <a:p>
            <a:pPr algn="just" rtl="1">
              <a:buNone/>
            </a:pPr>
            <a:r>
              <a:rPr lang="fa-IR" sz="4800" b="1" dirty="0" smtClean="0"/>
              <a:t>از پیامدهای </a:t>
            </a:r>
            <a:r>
              <a:rPr lang="fa-IR" sz="4800" b="1" dirty="0" smtClean="0">
                <a:solidFill>
                  <a:srgbClr val="FF0000"/>
                </a:solidFill>
              </a:rPr>
              <a:t>مثبت</a:t>
            </a:r>
            <a:r>
              <a:rPr lang="fa-IR" sz="4800" b="1" dirty="0" smtClean="0"/>
              <a:t> و </a:t>
            </a:r>
            <a:r>
              <a:rPr lang="fa-IR" sz="4800" b="1" dirty="0" smtClean="0">
                <a:solidFill>
                  <a:srgbClr val="FF0000"/>
                </a:solidFill>
              </a:rPr>
              <a:t>منفی</a:t>
            </a:r>
            <a:r>
              <a:rPr lang="fa-IR" sz="4800" b="1" dirty="0" smtClean="0"/>
              <a:t> که برای حفظ </a:t>
            </a:r>
            <a:r>
              <a:rPr lang="fa-IR" sz="4800" b="1" dirty="0" smtClean="0">
                <a:solidFill>
                  <a:srgbClr val="FF0000"/>
                </a:solidFill>
              </a:rPr>
              <a:t>نظم اجتماعی </a:t>
            </a:r>
            <a:r>
              <a:rPr lang="fa-IR" sz="4800" b="1" dirty="0" smtClean="0"/>
              <a:t>و </a:t>
            </a:r>
            <a:r>
              <a:rPr lang="fa-IR" sz="4800" b="1" dirty="0" smtClean="0">
                <a:solidFill>
                  <a:srgbClr val="FF0000"/>
                </a:solidFill>
              </a:rPr>
              <a:t>تسهیل اجتماعی </a:t>
            </a:r>
            <a:r>
              <a:rPr lang="fa-IR" sz="4800" b="1" dirty="0" smtClean="0"/>
              <a:t>شدن و </a:t>
            </a:r>
            <a:r>
              <a:rPr lang="fa-IR" sz="4800" b="1" dirty="0" smtClean="0">
                <a:solidFill>
                  <a:srgbClr val="FF0000"/>
                </a:solidFill>
              </a:rPr>
              <a:t>رشد فرد </a:t>
            </a:r>
            <a:r>
              <a:rPr lang="fa-IR" sz="4800" b="1" dirty="0" smtClean="0"/>
              <a:t>با تاکید بر </a:t>
            </a:r>
            <a:r>
              <a:rPr lang="fa-IR" sz="4800" b="1" dirty="0" smtClean="0">
                <a:solidFill>
                  <a:srgbClr val="FF0000"/>
                </a:solidFill>
              </a:rPr>
              <a:t>اثر اجتماعی او بر دیگران </a:t>
            </a:r>
            <a:r>
              <a:rPr lang="fa-IR" sz="4800" b="1" dirty="0" smtClean="0"/>
              <a:t>.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  <a:t>قوانین اصلی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/>
              <a:t>پرهیز از دزدی یا رفتار جنادی دیگر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/>
              <a:t>پرهیز از تخریب اموال 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/>
              <a:t>پرهیز از قاچاق یا داشتن اسلحه</a:t>
            </a:r>
          </a:p>
          <a:p>
            <a:pPr algn="r" rtl="1">
              <a:lnSpc>
                <a:spcPct val="150000"/>
              </a:lnSpc>
            </a:pPr>
            <a:endParaRPr lang="fa-IR" sz="2400" b="1" dirty="0"/>
          </a:p>
          <a:p>
            <a:pPr algn="r" rtl="1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C00000"/>
                </a:solidFill>
              </a:rPr>
              <a:t>این رفتارها میتوان در حد محدود تحمل کرد نه بیشتر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C00000"/>
                </a:solidFill>
              </a:rPr>
              <a:t>شاخص رایج اختلال در فرد است پس نمیتوان انتظار داشت از روز اول متوقف شود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  <a:t>قوانین خانگی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b="1" dirty="0" smtClean="0"/>
              <a:t>پذیرفتن قدرت</a:t>
            </a:r>
          </a:p>
          <a:p>
            <a:pPr algn="r" rtl="1"/>
            <a:r>
              <a:rPr lang="fa-IR" sz="2400" b="1" dirty="0" smtClean="0"/>
              <a:t>وقت شناسی</a:t>
            </a:r>
          </a:p>
          <a:p>
            <a:pPr algn="r" rtl="1"/>
            <a:r>
              <a:rPr lang="fa-IR" sz="2400" b="1" dirty="0" smtClean="0"/>
              <a:t>ظاهر اراسته</a:t>
            </a:r>
          </a:p>
          <a:p>
            <a:pPr algn="r" rtl="1"/>
            <a:r>
              <a:rPr lang="fa-IR" sz="2400" b="1" dirty="0" smtClean="0"/>
              <a:t>پرهیز از رفتار تکانه ای</a:t>
            </a:r>
          </a:p>
          <a:p>
            <a:pPr algn="r" rtl="1"/>
            <a:r>
              <a:rPr lang="fa-IR" sz="2400" b="1" dirty="0" smtClean="0"/>
              <a:t>رفتار مناسب</a:t>
            </a:r>
          </a:p>
          <a:p>
            <a:pPr algn="r" rtl="1"/>
            <a:r>
              <a:rPr lang="fa-IR" sz="2400" b="1" dirty="0" smtClean="0"/>
              <a:t>قرض ندادن و قرض نگرفتن</a:t>
            </a:r>
          </a:p>
          <a:p>
            <a:pPr algn="r" rtl="1"/>
            <a:r>
              <a:rPr lang="fa-IR" sz="2400" b="1" dirty="0" smtClean="0"/>
              <a:t>پرهیز از گرفتن گادو بدون اجازه استف</a:t>
            </a:r>
          </a:p>
          <a:p>
            <a:pPr algn="r" rtl="1">
              <a:buNone/>
            </a:pPr>
            <a:r>
              <a:rPr lang="fa-IR" sz="2800" b="1" dirty="0" smtClean="0">
                <a:solidFill>
                  <a:srgbClr val="C00000"/>
                </a:solidFill>
              </a:rPr>
              <a:t>انتظار میرود که تخلف از قوانین خانگی در فرایند یادگیری آزمایش وخطا اصلاح شود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  <a:t>اعمال انضباطی برای تخلفات جزئی(قوانین خانگی)</a:t>
            </a:r>
            <a:br>
              <a:rPr lang="fa-I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</a:br>
            <a:r>
              <a:rPr lang="fa-I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  <a:t>تجربیات یادگیری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sz="2400" b="1" dirty="0" smtClean="0"/>
              <a:t>متون نوشتاری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sz="2400" b="1" dirty="0" smtClean="0"/>
              <a:t>عذر خواهی اجتماعی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sz="2400" b="1" dirty="0" smtClean="0"/>
              <a:t>تمرین بدنی سخت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sz="2400" b="1" dirty="0" smtClean="0"/>
              <a:t>علائم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sz="2400" b="1" dirty="0" smtClean="0"/>
              <a:t>محرومیت از حرف زدن با مقیمان خاص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sz="2400" b="1" dirty="0" smtClean="0"/>
              <a:t>کار در وقت اضافی میتوان مزاحم خواب،تفریح،و اوقات فراغت شد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sz="2400" b="1" dirty="0" smtClean="0"/>
              <a:t>از دست دادن تشویق 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:\Users\Novin Pendar\Desktop\aks\تصویر005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14400" y="304800"/>
            <a:ext cx="1600200" cy="152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43600" y="990600"/>
            <a:ext cx="1600200" cy="152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  <a:t>اعمال انضباطی برای تخلفات عمده(قوانین اساسی)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C00000"/>
                </a:solidFill>
              </a:rPr>
              <a:t>افت رتبه </a:t>
            </a:r>
            <a:r>
              <a:rPr lang="fa-IR" sz="2400" b="1" dirty="0" smtClean="0"/>
              <a:t>( به ندرت استفاده شود)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C00000"/>
                </a:solidFill>
              </a:rPr>
              <a:t>تغییرات خانگی</a:t>
            </a:r>
            <a:r>
              <a:rPr lang="fa-IR" sz="2400" b="1" dirty="0" smtClean="0"/>
              <a:t>( انتقال به مراکز دیگر)(بیشتر یک گام تاکتیکی است)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C00000"/>
                </a:solidFill>
              </a:rPr>
              <a:t>اخراج اداری</a:t>
            </a:r>
            <a:r>
              <a:rPr lang="fa-IR" sz="2400" b="1" dirty="0" smtClean="0"/>
              <a:t>(بیشتر تبعید مدت دار)( ارجاع به یک روش درمانی دیگر)(پذیرش مجدد با قرار داد انضباطی،در نظر نگرفتن زمان قبلی،)( خودکشی ،علائم روانشناختی مزمن ،رفتار هذیانی یا توهمی)</a:t>
            </a: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solidFill>
                  <a:srgbClr val="C00000"/>
                </a:solidFill>
              </a:rPr>
              <a:t>ممنوعیت خانگی </a:t>
            </a:r>
            <a:r>
              <a:rPr lang="fa-IR" sz="2400" b="1" dirty="0" smtClean="0"/>
              <a:t>( برای همه مقیمان)(ندادن تشویق،لغو سفرهای تفریحی،لغو مرخصی های کوتاه مدت و بلند مدت)(افزایش گروههای مواجهه)</a:t>
            </a:r>
          </a:p>
          <a:p>
            <a:pPr algn="r" rtl="1">
              <a:lnSpc>
                <a:spcPct val="150000"/>
              </a:lnSpc>
            </a:pPr>
            <a:endParaRPr lang="en-US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  <a:t> ابزار انضباطی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b="1" dirty="0" smtClean="0">
                <a:solidFill>
                  <a:srgbClr val="C00000"/>
                </a:solidFill>
              </a:rPr>
              <a:t>نیمکت : </a:t>
            </a:r>
            <a:r>
              <a:rPr lang="fa-IR" sz="2400" b="1" dirty="0" smtClean="0"/>
              <a:t>در یک جای عمومی/توسط استف/ برای نگرشهای منفی ،تهدیدهای مبهم،خصومت افراطی،نا فرمانی،عدم همکاری، تهدید به ترک برنامه/ از این تنبیه میتوان تا زمان تصمیم  استف برای تنبیه استفاد کرد .</a:t>
            </a:r>
          </a:p>
          <a:p>
            <a:pPr algn="r" rtl="1"/>
            <a:r>
              <a:rPr lang="fa-IR" b="1" dirty="0">
                <a:solidFill>
                  <a:srgbClr val="C00000"/>
                </a:solidFill>
              </a:rPr>
              <a:t>ک</a:t>
            </a:r>
            <a:r>
              <a:rPr lang="fa-IR" b="1" dirty="0" smtClean="0">
                <a:solidFill>
                  <a:srgbClr val="C00000"/>
                </a:solidFill>
              </a:rPr>
              <a:t>یوسک ارتباط:</a:t>
            </a:r>
            <a:r>
              <a:rPr lang="fa-IR" sz="2400" b="1" dirty="0" smtClean="0"/>
              <a:t>تمام روز رادر  ان مینشیند/ مقیمان در مورد تی سی به او اموزش میدهند / مقیمانی که بهد از ترک درمان برگشته اند در ان با سایر مقیمان در خصوص تجربیات بیرون میگویند </a:t>
            </a:r>
          </a:p>
          <a:p>
            <a:pPr algn="r" rtl="1">
              <a:buNone/>
            </a:pPr>
            <a:r>
              <a:rPr lang="fa-IR" sz="2400" b="1" dirty="0" smtClean="0">
                <a:solidFill>
                  <a:srgbClr val="C00000"/>
                </a:solidFill>
              </a:rPr>
              <a:t>چند اصل اموزشی این ابزار: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sz="2000" b="1" dirty="0" smtClean="0"/>
              <a:t>مقیم در ان اعمال و تصمیماتش را مرور میکند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sz="2000" b="1" dirty="0" smtClean="0"/>
              <a:t>اجازه میدهد با سایر مقیمان در خصوص رفتار و تصمیمش تعمل کند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sz="2000" b="1" dirty="0" smtClean="0"/>
              <a:t>به مقیم آموزش خود شکیبائی وخود کنترلی میدهد</a:t>
            </a:r>
          </a:p>
          <a:p>
            <a:pPr marL="457200" indent="-457200" algn="r" rtl="1">
              <a:buNone/>
            </a:pPr>
            <a:r>
              <a:rPr lang="fa-IR" sz="2000" b="1" dirty="0" smtClean="0">
                <a:solidFill>
                  <a:srgbClr val="00B050"/>
                </a:solidFill>
                <a:cs typeface="B Nazanin" pitchFamily="2" charset="-78"/>
              </a:rPr>
              <a:t>قراردادها توافق بین فرد و اجتماع است</a:t>
            </a:r>
          </a:p>
          <a:p>
            <a:pPr marL="457200" indent="-457200" algn="r" rtl="1">
              <a:buNone/>
            </a:pPr>
            <a:r>
              <a:rPr lang="fa-IR" sz="2800" b="1" dirty="0" smtClean="0">
                <a:solidFill>
                  <a:srgbClr val="C00000"/>
                </a:solidFill>
                <a:cs typeface="B Nazanin" pitchFamily="2" charset="-78"/>
              </a:rPr>
              <a:t>تمام تنبیهات معنای اموزشی نه کیفر با اصل بازنگری و ارائه کار درست</a:t>
            </a:r>
            <a:endParaRPr lang="en-US" sz="2800" b="1" dirty="0">
              <a:solidFill>
                <a:srgbClr val="C00000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  <a:t>جمع بندی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تنبیهات کلامی غیر رسمی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تنبیهات کلامی رسمی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اعمال انضباطی 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ابزار انضباطی</a:t>
            </a:r>
            <a:endParaRPr lang="en-US" dirty="0"/>
          </a:p>
        </p:txBody>
      </p:sp>
      <p:cxnSp>
        <p:nvCxnSpPr>
          <p:cNvPr id="5" name="Curved Connector 4"/>
          <p:cNvCxnSpPr/>
          <p:nvPr/>
        </p:nvCxnSpPr>
        <p:spPr>
          <a:xfrm rot="16200000" flipH="1">
            <a:off x="914400" y="2819400"/>
            <a:ext cx="3886200" cy="17526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  <a:t>کارعملی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a-IR" b="1" dirty="0" smtClean="0"/>
              <a:t>لطفا برگه </a:t>
            </a:r>
          </a:p>
          <a:p>
            <a:pPr algn="ctr">
              <a:buNone/>
            </a:pPr>
            <a:r>
              <a:rPr lang="fa-IR" b="1" dirty="0" smtClean="0"/>
              <a:t>شماره </a:t>
            </a:r>
          </a:p>
          <a:p>
            <a:pPr algn="ctr">
              <a:buNone/>
            </a:pPr>
            <a:r>
              <a:rPr lang="fa-IR" b="1" dirty="0" smtClean="0"/>
              <a:t>3</a:t>
            </a:r>
          </a:p>
          <a:p>
            <a:pPr algn="ctr">
              <a:buNone/>
            </a:pPr>
            <a:r>
              <a:rPr lang="fa-IR" b="1" dirty="0" smtClean="0"/>
              <a:t>- ش-</a:t>
            </a:r>
          </a:p>
          <a:p>
            <a:pPr algn="ctr" rtl="1">
              <a:buNone/>
            </a:pPr>
            <a:r>
              <a:rPr lang="fa-IR" b="1" dirty="0" smtClean="0"/>
              <a:t>را تکمیل فرمائید</a:t>
            </a:r>
          </a:p>
          <a:p>
            <a:pPr algn="ctr" rtl="1">
              <a:buNone/>
            </a:pPr>
            <a:r>
              <a:rPr lang="fa-IR" b="1" dirty="0" smtClean="0"/>
              <a:t>زمان </a:t>
            </a:r>
          </a:p>
          <a:p>
            <a:pPr algn="ctr" rtl="1">
              <a:buNone/>
            </a:pPr>
            <a:r>
              <a:rPr lang="fa-IR" b="1" dirty="0" smtClean="0"/>
              <a:t>3 دقیقه</a:t>
            </a:r>
            <a:endParaRPr lang="en-US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fa-IR" sz="4400" b="1" dirty="0" smtClean="0">
                <a:solidFill>
                  <a:schemeClr val="tx2"/>
                </a:solidFill>
              </a:rPr>
              <a:t>تشویق ها و تنبیهات ،پاسخ ...</a:t>
            </a:r>
            <a:r>
              <a:rPr lang="fa-IR" sz="4400" b="1" dirty="0" smtClean="0">
                <a:solidFill>
                  <a:srgbClr val="C00000"/>
                </a:solidFill>
              </a:rPr>
              <a:t>اجتماع</a:t>
            </a:r>
            <a:r>
              <a:rPr lang="fa-IR" sz="4400" b="1" dirty="0" smtClean="0">
                <a:solidFill>
                  <a:srgbClr val="FF0000"/>
                </a:solidFill>
              </a:rPr>
              <a:t> </a:t>
            </a:r>
            <a:r>
              <a:rPr lang="fa-IR" sz="4400" b="1" dirty="0" smtClean="0">
                <a:solidFill>
                  <a:schemeClr val="tx2"/>
                </a:solidFill>
              </a:rPr>
              <a:t>...</a:t>
            </a:r>
            <a:r>
              <a:rPr lang="fa-IR" sz="4400" b="1" dirty="0" smtClean="0">
                <a:solidFill>
                  <a:srgbClr val="FF0000"/>
                </a:solidFill>
              </a:rPr>
              <a:t> </a:t>
            </a:r>
            <a:r>
              <a:rPr lang="fa-IR" sz="4400" b="1" dirty="0" smtClean="0">
                <a:solidFill>
                  <a:schemeClr val="tx2"/>
                </a:solidFill>
              </a:rPr>
              <a:t>به </a:t>
            </a:r>
          </a:p>
          <a:p>
            <a:pPr algn="just" rtl="1">
              <a:buNone/>
            </a:pPr>
            <a:r>
              <a:rPr lang="fa-IR" sz="4400" b="1" dirty="0" smtClean="0">
                <a:solidFill>
                  <a:schemeClr val="tx2"/>
                </a:solidFill>
              </a:rPr>
              <a:t> ....</a:t>
            </a:r>
            <a:r>
              <a:rPr lang="fa-IR" sz="4400" b="1" dirty="0" smtClean="0">
                <a:solidFill>
                  <a:srgbClr val="C00000"/>
                </a:solidFill>
              </a:rPr>
              <a:t>فرد</a:t>
            </a:r>
            <a:r>
              <a:rPr lang="fa-IR" sz="4400" b="1" dirty="0" smtClean="0">
                <a:solidFill>
                  <a:srgbClr val="FF0000"/>
                </a:solidFill>
              </a:rPr>
              <a:t> </a:t>
            </a:r>
            <a:r>
              <a:rPr lang="fa-IR" sz="4400" b="1" dirty="0" smtClean="0">
                <a:solidFill>
                  <a:schemeClr val="tx2"/>
                </a:solidFill>
              </a:rPr>
              <a:t>..... برای چگونه براورده کردن </a:t>
            </a:r>
          </a:p>
          <a:p>
            <a:pPr algn="just" rtl="1">
              <a:buNone/>
            </a:pPr>
            <a:r>
              <a:rPr lang="fa-IR" sz="4400" b="1" dirty="0" smtClean="0">
                <a:solidFill>
                  <a:schemeClr val="tx2"/>
                </a:solidFill>
              </a:rPr>
              <a:t>....</a:t>
            </a:r>
            <a:r>
              <a:rPr lang="fa-IR" sz="4400" b="1" dirty="0" smtClean="0">
                <a:solidFill>
                  <a:srgbClr val="C00000"/>
                </a:solidFill>
              </a:rPr>
              <a:t>انتظارات</a:t>
            </a:r>
            <a:r>
              <a:rPr lang="fa-IR" sz="4400" b="1" dirty="0" smtClean="0">
                <a:solidFill>
                  <a:schemeClr val="tx2"/>
                </a:solidFill>
              </a:rPr>
              <a:t>.... اجتماع است.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  <a:t>چند جمله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800" b="1" dirty="0" smtClean="0"/>
              <a:t>جستجوی تشویق نمایانگر پیوند جوئی فرد با برنامه است</a:t>
            </a:r>
          </a:p>
          <a:p>
            <a:pPr algn="just" rtl="1"/>
            <a:r>
              <a:rPr lang="fa-IR" sz="2800" b="1" dirty="0" smtClean="0"/>
              <a:t>پذیرش تنبیه نمایانگر تاثیر زیر بنائی جدا شدن از اجتماع است</a:t>
            </a:r>
          </a:p>
          <a:p>
            <a:pPr algn="just" rtl="1"/>
            <a:r>
              <a:rPr lang="fa-IR" sz="2800" b="1" dirty="0" smtClean="0"/>
              <a:t>تشویق و تنبیه راهبری اجتماع و راهبری بالینی از طریق آموزش رفتار است</a:t>
            </a:r>
          </a:p>
          <a:p>
            <a:pPr algn="just" rtl="1"/>
            <a:r>
              <a:rPr lang="fa-IR" sz="2800" b="1" dirty="0" smtClean="0"/>
              <a:t>کارآمدی این نظام بستگی مستقیم به مشارکت مقیمان در بکار گیری ان دارد</a:t>
            </a:r>
          </a:p>
          <a:p>
            <a:pPr algn="just" rtl="1"/>
            <a:r>
              <a:rPr lang="fa-IR" sz="2800" b="1" dirty="0" smtClean="0"/>
              <a:t>نمره ها و ارزشها سیستمهای منفی همکاری در زندان ،خیابان ، ولگرد ها و فرهنگ اعتیاد را به چالش میکشد </a:t>
            </a:r>
            <a:endParaRPr lang="en-US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95400"/>
            <a:ext cx="7772400" cy="150018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Jadid" pitchFamily="2" charset="-78"/>
              </a:rPr>
              <a:t>تشویق ها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Jadid" pitchFamily="2" charset="-78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3048000" y="3200400"/>
            <a:ext cx="2971800" cy="2667000"/>
          </a:xfrm>
          <a:prstGeom prst="star5">
            <a:avLst>
              <a:gd name="adj" fmla="val 21667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  <a:t>چند جمله در مورد تشویق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fa-IR" dirty="0" smtClean="0"/>
              <a:t>پاسخی به تغییر کردار ونگرش فرد است</a:t>
            </a:r>
          </a:p>
          <a:p>
            <a:pPr algn="r" rtl="1"/>
            <a:r>
              <a:rPr lang="fa-IR" dirty="0" smtClean="0"/>
              <a:t>کاملا معمولی است اما ارتباط اجتماعی و روانی برای فرد است که ان را به روش راهبردی تقویت میکند</a:t>
            </a:r>
          </a:p>
          <a:p>
            <a:pPr algn="r" rtl="1"/>
            <a:r>
              <a:rPr lang="fa-IR" dirty="0" smtClean="0"/>
              <a:t>تشویقها اشکارترین نماد تحرک و موفقیت فردی در اجتماع کوچک تی سی است</a:t>
            </a:r>
          </a:p>
          <a:p>
            <a:pPr algn="r" rtl="1"/>
            <a:r>
              <a:rPr lang="fa-IR" dirty="0" smtClean="0"/>
              <a:t>تشویقها مهم هستند اگر فرد برای اجتماعی که ان را ارائه میکند ارزش قائل باشدتشویقا به اجتماعی شدن و رشد فردی کمک میکند</a:t>
            </a:r>
          </a:p>
          <a:p>
            <a:pPr algn="r" rtl="1"/>
            <a:r>
              <a:rPr lang="fa-IR" dirty="0" smtClean="0"/>
              <a:t>در تی سی باید تلاش کرد تا تشویق شد نه اینکه توقع ان را داشت</a:t>
            </a:r>
          </a:p>
          <a:p>
            <a:pPr algn="r" rtl="1"/>
            <a:r>
              <a:rPr lang="fa-IR" dirty="0" smtClean="0"/>
              <a:t>تشویقها در تی سی ارزش دارند چون نیازمند صرف وقت ،انرژی، اصلاح خود ، احتمال خطر شکست است</a:t>
            </a:r>
          </a:p>
          <a:p>
            <a:pPr algn="r" rtl="1"/>
            <a:r>
              <a:rPr lang="fa-IR" dirty="0" smtClean="0"/>
              <a:t>تلاش منجر به عزت نفس میشود</a:t>
            </a:r>
          </a:p>
          <a:p>
            <a:pPr algn="r" rtl="1">
              <a:buNone/>
            </a:pPr>
            <a:r>
              <a:rPr lang="fa-IR" dirty="0" smtClean="0"/>
              <a:t> 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  <a:t>انواع تشویق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algn="r" rtl="1"/>
            <a:r>
              <a:rPr lang="fa-IR" dirty="0" smtClean="0"/>
              <a:t>قدم زدن پیرامون مرکز با پول</a:t>
            </a:r>
          </a:p>
          <a:p>
            <a:pPr algn="r" rtl="1"/>
            <a:r>
              <a:rPr lang="fa-IR" dirty="0" smtClean="0"/>
              <a:t>حق داشتن اموال فردی</a:t>
            </a:r>
          </a:p>
          <a:p>
            <a:pPr algn="r" rtl="1"/>
            <a:r>
              <a:rPr lang="fa-IR" dirty="0" smtClean="0"/>
              <a:t>مرخصی با همراه                                                                </a:t>
            </a:r>
            <a:r>
              <a:rPr lang="fa-IR" sz="3400" b="1" dirty="0" smtClean="0">
                <a:solidFill>
                  <a:srgbClr val="C00000"/>
                </a:solidFill>
              </a:rPr>
              <a:t>مرحله اولیه</a:t>
            </a:r>
            <a:endParaRPr lang="fa-IR" b="1" dirty="0" smtClean="0"/>
          </a:p>
          <a:p>
            <a:pPr algn="r" rtl="1"/>
            <a:r>
              <a:rPr lang="fa-IR" dirty="0" smtClean="0"/>
              <a:t>نوشتن نامه ( حق ارسال اس ام اس یا ایمیل )</a:t>
            </a:r>
          </a:p>
          <a:p>
            <a:pPr algn="r" rtl="1"/>
            <a:r>
              <a:rPr lang="fa-IR" dirty="0" smtClean="0"/>
              <a:t>ارتقا رتبه</a:t>
            </a:r>
          </a:p>
          <a:p>
            <a:pPr algn="r" rtl="1"/>
            <a:r>
              <a:rPr lang="fa-IR" dirty="0" smtClean="0"/>
              <a:t>تکالیف خاص ( همراهی یک بیمار برای رفتن به بیمارستان</a:t>
            </a:r>
          </a:p>
          <a:p>
            <a:pPr algn="r" rtl="1"/>
            <a:r>
              <a:rPr lang="fa-IR" dirty="0" smtClean="0"/>
              <a:t>موقعیت کمک به استف</a:t>
            </a:r>
          </a:p>
          <a:p>
            <a:pPr algn="r" rtl="1"/>
            <a:r>
              <a:rPr lang="fa-IR" dirty="0" smtClean="0"/>
              <a:t>ترک مرکز بدون همراه</a:t>
            </a:r>
          </a:p>
          <a:p>
            <a:pPr algn="r" rtl="1"/>
            <a:r>
              <a:rPr lang="fa-IR" dirty="0" smtClean="0"/>
              <a:t>مرخصی منظم</a:t>
            </a:r>
          </a:p>
          <a:p>
            <a:pPr algn="r" rtl="1"/>
            <a:r>
              <a:rPr lang="fa-IR" dirty="0" smtClean="0"/>
              <a:t>استفاده از تلقن</a:t>
            </a:r>
          </a:p>
          <a:p>
            <a:pPr algn="r" rtl="1"/>
            <a:r>
              <a:rPr lang="fa-IR" dirty="0" smtClean="0"/>
              <a:t>مسئولیت اپراتوری تلفن                                                              </a:t>
            </a:r>
            <a:r>
              <a:rPr lang="fa-IR" b="1" dirty="0" smtClean="0">
                <a:solidFill>
                  <a:srgbClr val="C00000"/>
                </a:solidFill>
              </a:rPr>
              <a:t>مرحله میانی</a:t>
            </a:r>
          </a:p>
          <a:p>
            <a:pPr algn="r" rtl="1"/>
            <a:r>
              <a:rPr lang="fa-IR" dirty="0" smtClean="0"/>
              <a:t>رهبر گروه</a:t>
            </a:r>
          </a:p>
          <a:p>
            <a:pPr algn="r" rtl="1"/>
            <a:r>
              <a:rPr lang="fa-IR" dirty="0"/>
              <a:t>ش</a:t>
            </a:r>
            <a:r>
              <a:rPr lang="fa-IR" dirty="0" smtClean="0"/>
              <a:t>غلهای با حقوق</a:t>
            </a:r>
          </a:p>
          <a:p>
            <a:pPr algn="r" rtl="1"/>
            <a:r>
              <a:rPr lang="fa-IR" dirty="0" smtClean="0"/>
              <a:t>اتاق جدا</a:t>
            </a:r>
          </a:p>
          <a:p>
            <a:pPr algn="r" rtl="1"/>
            <a:r>
              <a:rPr lang="fa-IR" dirty="0" smtClean="0"/>
              <a:t>مرخصی شبانه</a:t>
            </a:r>
          </a:p>
          <a:p>
            <a:pPr algn="r" rtl="1"/>
            <a:r>
              <a:rPr lang="fa-IR" dirty="0" smtClean="0"/>
              <a:t>معاف شدن از فعالیت های عصر</a:t>
            </a:r>
          </a:p>
          <a:p>
            <a:pPr algn="r" rtl="1"/>
            <a:r>
              <a:rPr lang="fa-IR" dirty="0" smtClean="0"/>
              <a:t>دستیار استف در خانه                                   </a:t>
            </a:r>
            <a:r>
              <a:rPr lang="fa-IR" b="1" dirty="0" smtClean="0">
                <a:solidFill>
                  <a:srgbClr val="C00000"/>
                </a:solidFill>
              </a:rPr>
              <a:t>مرحله پایانی</a:t>
            </a:r>
            <a:endParaRPr lang="fa-IR" b="1" dirty="0" smtClean="0"/>
          </a:p>
          <a:p>
            <a:pPr algn="r" rtl="1"/>
            <a:r>
              <a:rPr lang="fa-IR" dirty="0" smtClean="0"/>
              <a:t>کاهش وظایف خانگی</a:t>
            </a:r>
          </a:p>
          <a:p>
            <a:pPr algn="r" rtl="1"/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4038600" y="1524000"/>
            <a:ext cx="762000" cy="1524000"/>
          </a:xfrm>
          <a:prstGeom prst="leftBrace">
            <a:avLst>
              <a:gd name="adj1" fmla="val 500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3886200" y="3276600"/>
            <a:ext cx="3048000" cy="1600200"/>
          </a:xfrm>
          <a:prstGeom prst="leftBrace">
            <a:avLst>
              <a:gd name="adj1" fmla="val 250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5334000" y="4953000"/>
            <a:ext cx="1219200" cy="990600"/>
          </a:xfrm>
          <a:prstGeom prst="leftBrace">
            <a:avLst>
              <a:gd name="adj1" fmla="val 250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B Jadid" pitchFamily="2" charset="-78"/>
              </a:rPr>
              <a:t>کار گروهی 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endParaRPr lang="fa-IR" dirty="0" smtClean="0"/>
          </a:p>
          <a:p>
            <a:pPr algn="ctr" rtl="1">
              <a:buNone/>
            </a:pPr>
            <a:r>
              <a:rPr lang="fa-IR" dirty="0" smtClean="0"/>
              <a:t>به گروه خود بروید </a:t>
            </a:r>
          </a:p>
          <a:p>
            <a:pPr algn="ctr" rtl="1">
              <a:buNone/>
            </a:pPr>
            <a:r>
              <a:rPr lang="fa-IR" dirty="0" smtClean="0"/>
              <a:t>به سوالات برگه شماره 4 </a:t>
            </a:r>
          </a:p>
          <a:p>
            <a:pPr algn="ctr" rtl="1">
              <a:buNone/>
            </a:pPr>
            <a:r>
              <a:rPr lang="fa-IR" dirty="0" smtClean="0"/>
              <a:t>پاسخ دهید </a:t>
            </a:r>
          </a:p>
          <a:p>
            <a:pPr algn="ctr" rtl="1">
              <a:buNone/>
            </a:pPr>
            <a:r>
              <a:rPr lang="fa-IR" dirty="0" smtClean="0"/>
              <a:t>زمان </a:t>
            </a:r>
          </a:p>
          <a:p>
            <a:pPr algn="ctr" rtl="1">
              <a:buNone/>
            </a:pPr>
            <a:r>
              <a:rPr lang="fa-IR" dirty="0" smtClean="0"/>
              <a:t>20 دقیقه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1298</Words>
  <Application>Microsoft Office PowerPoint</Application>
  <PresentationFormat>On-screen Show (4:3)</PresentationFormat>
  <Paragraphs>161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تشویق ها وتنبیه ها</vt:lpstr>
      <vt:lpstr>تشویق وتنبیه در تی سی</vt:lpstr>
      <vt:lpstr>کارعملی</vt:lpstr>
      <vt:lpstr>Slide 4</vt:lpstr>
      <vt:lpstr>چند جمله</vt:lpstr>
      <vt:lpstr>Slide 6</vt:lpstr>
      <vt:lpstr>چند جمله در مورد تشویق</vt:lpstr>
      <vt:lpstr>انواع تشویق</vt:lpstr>
      <vt:lpstr>کار گروهی </vt:lpstr>
      <vt:lpstr>پول به عنوان پاداش</vt:lpstr>
      <vt:lpstr>ادامه </vt:lpstr>
      <vt:lpstr>تشویقها و تائید های غیر رسمی</vt:lpstr>
      <vt:lpstr>دو نکته مهم</vt:lpstr>
      <vt:lpstr>Slide 14</vt:lpstr>
      <vt:lpstr>تعریف /انواع</vt:lpstr>
      <vt:lpstr>تنبیهات کلامی</vt:lpstr>
      <vt:lpstr>تنبیهات کلامی رسمی یا طرح دار</vt:lpstr>
      <vt:lpstr>کارگروهی</vt:lpstr>
      <vt:lpstr>قوانین اساسی</vt:lpstr>
      <vt:lpstr>قوانین اصلی</vt:lpstr>
      <vt:lpstr>قوانین خانگی</vt:lpstr>
      <vt:lpstr>اعمال انضباطی برای تخلفات جزئی(قوانین خانگی) تجربیات یادگیری</vt:lpstr>
      <vt:lpstr>Slide 23</vt:lpstr>
      <vt:lpstr>اعمال انضباطی برای تخلفات عمده(قوانین اساسی)</vt:lpstr>
      <vt:lpstr> ابزار انضباطی</vt:lpstr>
      <vt:lpstr>جمع بندی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تشویقها وتنبیهات</dc:title>
  <dc:creator>asus</dc:creator>
  <cp:lastModifiedBy>h.asadi</cp:lastModifiedBy>
  <cp:revision>91</cp:revision>
  <dcterms:created xsi:type="dcterms:W3CDTF">2014-04-11T05:26:27Z</dcterms:created>
  <dcterms:modified xsi:type="dcterms:W3CDTF">2016-06-12T06:52:21Z</dcterms:modified>
</cp:coreProperties>
</file>